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0"/>
  </p:notesMasterIdLst>
  <p:sldIdLst>
    <p:sldId id="1702" r:id="rId2"/>
    <p:sldId id="1960" r:id="rId3"/>
    <p:sldId id="1998" r:id="rId4"/>
    <p:sldId id="1999" r:id="rId5"/>
    <p:sldId id="1964" r:id="rId6"/>
    <p:sldId id="1965" r:id="rId7"/>
    <p:sldId id="2001" r:id="rId8"/>
    <p:sldId id="2000" r:id="rId9"/>
  </p:sldIdLst>
  <p:sldSz cx="12192000" cy="6858000"/>
  <p:notesSz cx="6858000" cy="9144000"/>
  <p:embeddedFontLst>
    <p:embeddedFont>
      <p:font typeface="Avenir Next LT Pro" panose="020B0504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Helvetica" panose="020B0604020202020204" pitchFamily="34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E07"/>
    <a:srgbClr val="254061"/>
    <a:srgbClr val="F8682C"/>
    <a:srgbClr val="00768E"/>
    <a:srgbClr val="6599D9"/>
    <a:srgbClr val="41B682"/>
    <a:srgbClr val="1F497D"/>
    <a:srgbClr val="F39112"/>
    <a:srgbClr val="91C300"/>
    <a:srgbClr val="80C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795A4-66A1-43EF-9029-8FAFEFC3FD75}" type="datetimeFigureOut">
              <a:rPr lang="fr-FR" smtClean="0"/>
              <a:t>13/12/2023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13/12/2023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33E4E-9D5E-495B-A6B7-B77EF73D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16175"/>
            <a:ext cx="10363200" cy="1470025"/>
          </a:xfrm>
        </p:spPr>
        <p:txBody>
          <a:bodyPr/>
          <a:lstStyle/>
          <a:p>
            <a:pPr algn="l"/>
            <a:r>
              <a:rPr lang="fr-FR" sz="6600" b="1" dirty="0">
                <a:latin typeface="Avenir Next LT Pro" panose="020B0504020202020204" pitchFamily="34" charset="0"/>
              </a:rPr>
              <a:t>Campagne de lancement</a:t>
            </a:r>
            <a:br>
              <a:rPr lang="fr-FR" sz="6600" b="1" dirty="0">
                <a:latin typeface="Avenir Next LT Pro" panose="020B0504020202020204" pitchFamily="34" charset="0"/>
              </a:rPr>
            </a:br>
            <a:r>
              <a:rPr lang="fr-FR" sz="6600" b="1" dirty="0" err="1">
                <a:latin typeface="Avenir Next LT Pro" panose="020B0504020202020204" pitchFamily="34" charset="0"/>
              </a:rPr>
              <a:t>Rioba</a:t>
            </a:r>
            <a:r>
              <a:rPr lang="fr-FR" sz="6600" b="1" dirty="0">
                <a:latin typeface="Avenir Next LT Pro" panose="020B0504020202020204" pitchFamily="34" charset="0"/>
              </a:rPr>
              <a:t> </a:t>
            </a:r>
            <a:r>
              <a:rPr lang="fr-FR" sz="6600" b="1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</a:rPr>
              <a:t>  </a:t>
            </a:r>
            <a:br>
              <a:rPr lang="fr-FR" sz="6600" b="1" dirty="0">
                <a:latin typeface="Avenir Next LT Pro" panose="020B0504020202020204" pitchFamily="34" charset="0"/>
              </a:rPr>
            </a:br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" panose="020B0504020202020204" pitchFamily="34" charset="0"/>
              </a:rPr>
              <a:t> </a:t>
            </a:r>
            <a:endParaRPr lang="fr-FR" sz="6600" b="1" dirty="0">
              <a:solidFill>
                <a:schemeClr val="tx1">
                  <a:lumMod val="50000"/>
                  <a:lumOff val="50000"/>
                </a:schemeClr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E343C0-8F49-5B84-2972-98ABE79A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81" y="136256"/>
            <a:ext cx="10363200" cy="1470025"/>
          </a:xfrm>
        </p:spPr>
        <p:txBody>
          <a:bodyPr/>
          <a:lstStyle/>
          <a:p>
            <a:pPr algn="l"/>
            <a:r>
              <a:rPr lang="fr-FR" b="1" dirty="0">
                <a:latin typeface="Avenir Next LT Pro" panose="020B0504020202020204" pitchFamily="34" charset="0"/>
              </a:rPr>
              <a:t>Contexte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6F74303-1AAE-37EA-F12F-9D43D8D65276}"/>
              </a:ext>
            </a:extLst>
          </p:cNvPr>
          <p:cNvSpPr txBox="1">
            <a:spLocks/>
          </p:cNvSpPr>
          <p:nvPr/>
        </p:nvSpPr>
        <p:spPr bwMode="auto">
          <a:xfrm>
            <a:off x="899808" y="3230799"/>
            <a:ext cx="1072312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Gilbert est la marque propre METRO qui bénéficie de la plus grande notoriété mais avec un faible contenu d’image.</a:t>
            </a:r>
            <a:b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</a:br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C’est une marque qui par sa gamme large couvre un très grand nombre d’univers et adresse de nombreuses cibles.</a:t>
            </a:r>
          </a:p>
          <a:p>
            <a:pPr algn="l"/>
            <a:endParaRPr lang="fr-FR" sz="2800" b="1" dirty="0">
              <a:effectLst/>
              <a:latin typeface="Avenir Next LT Pro" panose="020B050402020202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l"/>
            <a:r>
              <a:rPr lang="fr-FR" sz="2800" b="1" dirty="0">
                <a:latin typeface="Avenir Next LT Pro" panose="020B050402020202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En 2024, la marque </a:t>
            </a:r>
            <a:r>
              <a:rPr lang="fr-FR" sz="2800" b="1" dirty="0" err="1">
                <a:latin typeface="Avenir Next LT Pro" panose="020B050402020202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Rioba</a:t>
            </a:r>
            <a:r>
              <a:rPr lang="fr-FR" sz="2800" b="1" dirty="0">
                <a:latin typeface="Avenir Next LT Pro" panose="020B050402020202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va remplacer la marque Gilbert.</a:t>
            </a:r>
          </a:p>
          <a:p>
            <a:pPr algn="l"/>
            <a:r>
              <a:rPr lang="fr-FR" sz="28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Ce changement va impacter le packaging des produits Gilbert et sensiblement l’offre.</a:t>
            </a:r>
            <a:b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61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E343C0-8F49-5B84-2972-98ABE79A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81" y="136256"/>
            <a:ext cx="10363200" cy="1470025"/>
          </a:xfrm>
        </p:spPr>
        <p:txBody>
          <a:bodyPr/>
          <a:lstStyle/>
          <a:p>
            <a:pPr algn="l"/>
            <a:r>
              <a:rPr lang="fr-FR" b="1" dirty="0">
                <a:latin typeface="Avenir Next LT Pro" panose="020B0504020202020204" pitchFamily="34" charset="0"/>
              </a:rPr>
              <a:t>Enjeux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6F74303-1AAE-37EA-F12F-9D43D8D65276}"/>
              </a:ext>
            </a:extLst>
          </p:cNvPr>
          <p:cNvSpPr txBox="1">
            <a:spLocks/>
          </p:cNvSpPr>
          <p:nvPr/>
        </p:nvSpPr>
        <p:spPr bwMode="auto">
          <a:xfrm>
            <a:off x="899808" y="3230799"/>
            <a:ext cx="1072312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Déployer une communication qui permet d’accompagner cette évolution de marque auprès des clients</a:t>
            </a:r>
          </a:p>
          <a:p>
            <a:pPr algn="l"/>
            <a:endParaRPr lang="fr-FR" sz="2800" dirty="0">
              <a:latin typeface="Avenir Next LT Pro" panose="020B0504020202020204" pitchFamily="34" charset="0"/>
              <a:cs typeface="Calibri Light" panose="020F0302020204030204" pitchFamily="34" charset="0"/>
            </a:endParaRPr>
          </a:p>
          <a:p>
            <a:pPr algn="l"/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 A</a:t>
            </a:r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nnoncer ainsi que Gilbert devient </a:t>
            </a:r>
            <a:r>
              <a:rPr lang="fr-FR" sz="2800" dirty="0" err="1">
                <a:latin typeface="Avenir Next LT Pro" panose="020B0504020202020204" pitchFamily="34" charset="0"/>
                <a:cs typeface="Calibri Light" panose="020F0302020204030204" pitchFamily="34" charset="0"/>
              </a:rPr>
              <a:t>Rioba</a:t>
            </a:r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  </a:t>
            </a:r>
          </a:p>
          <a:p>
            <a:pPr algn="l"/>
            <a:b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11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E343C0-8F49-5B84-2972-98ABE79A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81" y="136256"/>
            <a:ext cx="10363200" cy="1470025"/>
          </a:xfrm>
        </p:spPr>
        <p:txBody>
          <a:bodyPr/>
          <a:lstStyle/>
          <a:p>
            <a:pPr algn="l"/>
            <a:r>
              <a:rPr lang="fr-FR" b="1" dirty="0">
                <a:latin typeface="Avenir Next LT Pro" panose="020B0504020202020204" pitchFamily="34" charset="0"/>
              </a:rPr>
              <a:t>Partis pris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6F74303-1AAE-37EA-F12F-9D43D8D65276}"/>
              </a:ext>
            </a:extLst>
          </p:cNvPr>
          <p:cNvSpPr txBox="1">
            <a:spLocks/>
          </p:cNvSpPr>
          <p:nvPr/>
        </p:nvSpPr>
        <p:spPr bwMode="auto">
          <a:xfrm>
            <a:off x="943042" y="3622040"/>
            <a:ext cx="1072312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800" b="1" dirty="0">
                <a:latin typeface="Avenir Next LT Pro" panose="020B0504020202020204" pitchFamily="34" charset="0"/>
                <a:cs typeface="Calibri Light" panose="020F0302020204030204" pitchFamily="34" charset="0"/>
              </a:rPr>
              <a:t>Être simple et direct </a:t>
            </a:r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: le changement doit être immédiatement compris de tous</a:t>
            </a:r>
          </a:p>
          <a:p>
            <a:pPr algn="l"/>
            <a:endParaRPr lang="fr-FR" sz="2800" dirty="0">
              <a:latin typeface="Avenir Next LT Pro" panose="020B0504020202020204" pitchFamily="34" charset="0"/>
              <a:cs typeface="Calibri Light" panose="020F0302020204030204" pitchFamily="34" charset="0"/>
            </a:endParaRPr>
          </a:p>
          <a:p>
            <a:pPr algn="l"/>
            <a:r>
              <a:rPr lang="fr-FR" sz="2800" b="1" dirty="0">
                <a:latin typeface="Avenir Next LT Pro" panose="020B0504020202020204" pitchFamily="34" charset="0"/>
                <a:cs typeface="Calibri Light" panose="020F0302020204030204" pitchFamily="34" charset="0"/>
              </a:rPr>
              <a:t>Rassurer les clients </a:t>
            </a:r>
            <a:r>
              <a:rPr lang="fr-FR" sz="2800" dirty="0">
                <a:latin typeface="Avenir Next LT Pro" panose="020B0504020202020204" pitchFamily="34" charset="0"/>
                <a:cs typeface="Calibri Light" panose="020F0302020204030204" pitchFamily="34" charset="0"/>
              </a:rPr>
              <a:t>qui sont attachés (par la récurrence de leurs achats) aux produits de la marque Gilbert</a:t>
            </a:r>
          </a:p>
          <a:p>
            <a:pPr algn="l"/>
            <a:endParaRPr lang="fr-FR" sz="2800" dirty="0">
              <a:latin typeface="Avenir Next LT Pro" panose="020B0504020202020204" pitchFamily="34" charset="0"/>
              <a:cs typeface="Calibri Light" panose="020F0302020204030204" pitchFamily="34" charset="0"/>
            </a:endParaRPr>
          </a:p>
          <a:p>
            <a:pPr algn="l"/>
            <a:r>
              <a:rPr lang="fr-FR" sz="2800" b="1" dirty="0">
                <a:latin typeface="Avenir Next LT Pro" panose="020B0504020202020204" pitchFamily="34" charset="0"/>
                <a:cs typeface="Calibri Light" panose="020F0302020204030204" pitchFamily="34" charset="0"/>
              </a:rPr>
              <a:t>Installer la nouvelle identité </a:t>
            </a:r>
          </a:p>
          <a:p>
            <a:pPr algn="l"/>
            <a:endParaRPr lang="fr-FR" sz="2800" dirty="0">
              <a:latin typeface="Avenir Next LT Pro" panose="020B0504020202020204" pitchFamily="34" charset="0"/>
              <a:cs typeface="Calibri Light" panose="020F0302020204030204" pitchFamily="34" charset="0"/>
            </a:endParaRPr>
          </a:p>
          <a:p>
            <a:pPr algn="l"/>
            <a:b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4400" b="1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80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85">
            <a:extLst>
              <a:ext uri="{FF2B5EF4-FFF2-40B4-BE49-F238E27FC236}">
                <a16:creationId xmlns:a16="http://schemas.microsoft.com/office/drawing/2014/main" id="{1E1D058B-C9C4-3A72-A658-8097EB7646FF}"/>
              </a:ext>
            </a:extLst>
          </p:cNvPr>
          <p:cNvSpPr txBox="1">
            <a:spLocks/>
          </p:cNvSpPr>
          <p:nvPr/>
        </p:nvSpPr>
        <p:spPr>
          <a:xfrm>
            <a:off x="511869" y="3046687"/>
            <a:ext cx="6667144" cy="416000"/>
          </a:xfrm>
          <a:prstGeom prst="rect">
            <a:avLst/>
          </a:prstGeom>
        </p:spPr>
        <p:txBody>
          <a:bodyPr lIns="0" tIns="0" rIns="0" bIns="0" rtlCol="0" anchor="ctr" anchorCtr="0"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300" b="1" kern="1200">
                <a:solidFill>
                  <a:schemeClr val="accent6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900" kern="1200">
                <a:solidFill>
                  <a:schemeClr val="bg2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bg2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900" kern="1200">
                <a:solidFill>
                  <a:schemeClr val="bg2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00" kern="1200">
                <a:solidFill>
                  <a:schemeClr val="bg2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fr-FR" sz="5400" dirty="0">
                <a:solidFill>
                  <a:schemeClr val="tx1"/>
                </a:solidFill>
                <a:latin typeface="Avenir Next LT Pro" panose="020B0504020202020204" pitchFamily="34" charset="0"/>
              </a:rPr>
            </a:br>
            <a:r>
              <a:rPr lang="fr-FR" sz="5400" dirty="0">
                <a:solidFill>
                  <a:schemeClr val="tx1"/>
                </a:solidFill>
                <a:latin typeface="Avenir Next LT Pro" panose="020B0504020202020204" pitchFamily="34" charset="0"/>
              </a:rPr>
              <a:t>Qualité assurée</a:t>
            </a:r>
          </a:p>
        </p:txBody>
      </p:sp>
    </p:spTree>
    <p:extLst>
      <p:ext uri="{BB962C8B-B14F-4D97-AF65-F5344CB8AC3E}">
        <p14:creationId xmlns:p14="http://schemas.microsoft.com/office/powerpoint/2010/main" val="68933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7731F6-5CCB-EB1D-3D3C-D339133046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401DA2A-E815-B63C-3ECB-3184ACA6137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381" y="0"/>
            <a:ext cx="48452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54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7731F6-5CCB-EB1D-3D3C-D339133046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F59638E-1C37-4579-D275-3BF108B79A3A}"/>
              </a:ext>
            </a:extLst>
          </p:cNvPr>
          <p:cNvSpPr txBox="1"/>
          <p:nvPr/>
        </p:nvSpPr>
        <p:spPr>
          <a:xfrm>
            <a:off x="797667" y="1250925"/>
            <a:ext cx="242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STOP RAYON en amont 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534EB15-4D7C-B663-5815-AF4F33B106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76" y="1883223"/>
            <a:ext cx="2862950" cy="4037134"/>
          </a:xfrm>
          <a:prstGeom prst="rect">
            <a:avLst/>
          </a:prstGeom>
        </p:spPr>
      </p:pic>
      <p:pic>
        <p:nvPicPr>
          <p:cNvPr id="8" name="Image 7" descr="Une image contenant texte, scène, Commerce de proximité, magasin&#10;&#10;Description générée automatiquement">
            <a:extLst>
              <a:ext uri="{FF2B5EF4-FFF2-40B4-BE49-F238E27FC236}">
                <a16:creationId xmlns:a16="http://schemas.microsoft.com/office/drawing/2014/main" id="{95C749AD-51DC-9C22-55AB-0FEDF7914C8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702" y="1883223"/>
            <a:ext cx="6055702" cy="403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94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7731F6-5CCB-EB1D-3D3C-D339133046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536C52-DB97-1EA8-724B-12C5235C95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71" y="1805242"/>
            <a:ext cx="2827267" cy="398681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F59638E-1C37-4579-D275-3BF108B79A3A}"/>
              </a:ext>
            </a:extLst>
          </p:cNvPr>
          <p:cNvSpPr txBox="1"/>
          <p:nvPr/>
        </p:nvSpPr>
        <p:spPr>
          <a:xfrm>
            <a:off x="797667" y="125092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STOP RAYON </a:t>
            </a:r>
          </a:p>
        </p:txBody>
      </p:sp>
      <p:pic>
        <p:nvPicPr>
          <p:cNvPr id="8" name="Image 7" descr="Une image contenant texte, Commerce de proximité, magasin, Magasin&#10;&#10;Description générée automatiquement">
            <a:extLst>
              <a:ext uri="{FF2B5EF4-FFF2-40B4-BE49-F238E27FC236}">
                <a16:creationId xmlns:a16="http://schemas.microsoft.com/office/drawing/2014/main" id="{D5FB6478-F42E-0BA2-6270-DE003A0850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5820" y="1805242"/>
            <a:ext cx="5980226" cy="398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8225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</Words>
  <Application>Microsoft Office PowerPoint</Application>
  <PresentationFormat>Grand écran</PresentationFormat>
  <Paragraphs>22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Helvetica</vt:lpstr>
      <vt:lpstr>Avenir Next LT Pro</vt:lpstr>
      <vt:lpstr>Calibri</vt:lpstr>
      <vt:lpstr>Arial</vt:lpstr>
      <vt:lpstr>1_Thème Office</vt:lpstr>
      <vt:lpstr>Campagne de lancement Rioba     </vt:lpstr>
      <vt:lpstr>Contexte</vt:lpstr>
      <vt:lpstr>Enjeux</vt:lpstr>
      <vt:lpstr>Partis pris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Antoine Jubert</dc:creator>
  <cp:lastModifiedBy>Antoine Jubert</cp:lastModifiedBy>
  <cp:revision>407</cp:revision>
  <dcterms:created xsi:type="dcterms:W3CDTF">2018-09-12T14:44:28Z</dcterms:created>
  <dcterms:modified xsi:type="dcterms:W3CDTF">2023-12-13T16:13:34Z</dcterms:modified>
</cp:coreProperties>
</file>